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974" r:id="rId2"/>
    <p:sldId id="3981" r:id="rId3"/>
    <p:sldId id="3982" r:id="rId4"/>
    <p:sldId id="3983" r:id="rId5"/>
    <p:sldId id="3984" r:id="rId6"/>
    <p:sldId id="3986" r:id="rId7"/>
    <p:sldId id="3993" r:id="rId8"/>
    <p:sldId id="3994" r:id="rId9"/>
    <p:sldId id="3995" r:id="rId10"/>
    <p:sldId id="3996" r:id="rId11"/>
    <p:sldId id="3997" r:id="rId12"/>
    <p:sldId id="3998" r:id="rId13"/>
    <p:sldId id="4000" r:id="rId14"/>
    <p:sldId id="3999" r:id="rId15"/>
    <p:sldId id="4001" r:id="rId16"/>
    <p:sldId id="4003" r:id="rId17"/>
  </p:sldIdLst>
  <p:sldSz cx="9906000" cy="6858000" type="A4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71" autoAdjust="0"/>
    <p:restoredTop sz="94660"/>
  </p:normalViewPr>
  <p:slideViewPr>
    <p:cSldViewPr snapToGrid="0">
      <p:cViewPr>
        <p:scale>
          <a:sx n="100" d="100"/>
          <a:sy n="100" d="100"/>
        </p:scale>
        <p:origin x="-1968" y="-22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D1F294-BF55-4BBE-A98C-73391F47A79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55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4EB278-674C-4A0D-B013-0FFC6AFA09B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34075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1C613B3-D42F-45EE-5A9B-66543FBC5E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B14F9A43-D666-9438-56C2-D38C5C67E3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91138D4-FE4B-5E1B-664C-918CAF799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709F666-1078-63E9-9FBE-4C30BB626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AC918847-3E67-5A35-85BB-46EBD493B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06297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EE0D983-FBD4-FA4F-BCB6-97D5B6EDF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E2DEB153-F420-6400-C72A-8D6D49F8A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3D9C01-13DF-D159-FD7D-DFAB3F0C0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A4A7CCB-BBCC-AB9E-4ADC-73289C7FC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7F34055-158C-A56B-A367-650628C8C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42210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33A2B96C-589F-0498-A83E-F2A5D46A4A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8981" y="365125"/>
            <a:ext cx="2135981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E91EFBC3-DA84-4F7D-00A0-422ED3D996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7" y="365125"/>
            <a:ext cx="6284119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44897D7-1C3E-0B05-6F43-BBFE3FDDD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A308FAD-2710-86F0-BFE3-6D9601EF5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AE4C50F2-7D8B-EC4B-4677-4848A90E0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732357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22376" y="6633840"/>
            <a:ext cx="2063676" cy="184666"/>
          </a:xfrm>
        </p:spPr>
        <p:txBody>
          <a:bodyPr/>
          <a:lstStyle/>
          <a:p>
            <a:pPr>
              <a:defRPr/>
            </a:pPr>
            <a:fld id="{A1A56975-64EE-4925-8944-F50F14BC0D63}" type="slidenum">
              <a:rPr lang="ru-RU" altLang="ru-RU" smtClean="0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="" xmlns:p14="http://schemas.microsoft.com/office/powerpoint/2010/main" val="3168793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E89C31E-883B-B29E-30C6-44124C0E3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88587D1-3E7F-1D9B-ECD9-D76903E5C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C52D15D-C5AC-287B-F8D7-C55514A1E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2BC19988-492A-6A8A-27F1-7418EBEE3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19F9615D-120D-4312-B7BD-EA9786DC4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655340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FBF90B3-20F8-D6F4-0C33-5D9604CEE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78" y="1709739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8DA5B7D-53D0-4C2D-0BB1-AEF43F48DF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878" y="4589464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AF03812-103C-5C39-8591-A637D2645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6154859F-505C-AA3C-1F5B-10D62415F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E6C3F37C-8A76-6B34-7EAC-F1CDC861A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97542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14C47FA-D481-1C2E-FE99-50018A901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EB99AD7-7BFF-B7D2-FF6E-BA1F1E8D28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4C51631B-3BD7-5188-42BD-11DA12BB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ED051280-1061-711F-09EE-8587F2C49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5D53B149-BB64-200F-33C3-1D73A1627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9D61C3FE-1506-0914-40C6-D8E67B94C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949808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1912706-7E98-92B4-DA77-7C78888FB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A3962546-02CB-A8D0-848A-B6565F010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328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BA2D3B6A-5CB1-0A3C-8F48-BBF2AFE4B2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328" y="2505075"/>
            <a:ext cx="4190702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14AADEF9-4C5F-5C92-F9C6-03809BDCEC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7DAF44D5-317C-663F-DD0E-D6E50618C3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19B6B7B4-1490-C4EE-610B-047F5EE29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5CB9E7CF-094D-84E8-68C3-5EF7BA689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DC6885A8-9785-6612-8381-5F31C95A8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63487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32F25E9-2E28-6EA8-C32B-F557BD8C3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032FAAD7-DCDB-D698-53C9-C5584106B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D1F235F9-E7B2-B304-E228-81362EECB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2C799485-86E6-4367-32F5-CE26751BA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030049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7DD12F60-1B80-381D-29B0-578C9C5F1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51F64FC6-149D-C32D-C841-FB7357F91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9080A2F-0693-296E-41A7-197F59805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48071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EA42D2F-23B6-C856-DB32-DF55F88E3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1FBBBE83-5F7E-63D9-5C46-0E0606E8C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6DA9763-89A5-BCE6-40CE-50A825F37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D1E7EF3C-2617-5CF3-B84F-50FB3DF4B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D5F633FB-B57A-9866-D8A5-D602C0026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7B6A4FFF-1D09-58EE-2645-D0B930BDD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471167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CCEEF84-AD45-A7A5-A392-656780FDA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6DF58E31-1492-5B84-6B3A-987530BEF4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B3C3DF2A-05EA-90BC-981B-F9A6132D0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C5714E47-9127-E8BD-CD1C-27153308F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96DBF938-05B2-546E-7A1F-0F6DEBFC4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4C87D462-08E1-56BC-D952-69ABF8C93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55451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EF1A869-B2F9-06D8-8FCD-3C136BBB3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000CAFF-631D-1308-01D1-AD7D9B957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614FE6D5-C2D2-962B-6759-18BF03282D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29319-F564-43BD-95D8-073096B66DB2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FA3EDFD8-2624-7EBA-7BE6-14559A8AC2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1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A6298D6A-D9EB-4120-6862-26BB77467E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C95A48-4308-4FDA-8413-4B2CE8BDAD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648069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3799" cy="6858000"/>
          </a:xfrm>
          <a:prstGeom prst="rect">
            <a:avLst/>
          </a:prstGeom>
        </p:spPr>
      </p:pic>
      <p:pic>
        <p:nvPicPr>
          <p:cNvPr id="10" name="Picture 1" descr="C:\Users\VasilevykhNA\Desktop\map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78" y="4869161"/>
            <a:ext cx="1115078" cy="1275852"/>
          </a:xfrm>
          <a:prstGeom prst="rect">
            <a:avLst/>
          </a:prstGeom>
          <a:noFill/>
        </p:spPr>
      </p:pic>
      <p:sp>
        <p:nvSpPr>
          <p:cNvPr id="7" name="Прямоугольник 6"/>
          <p:cNvSpPr/>
          <p:nvPr/>
        </p:nvSpPr>
        <p:spPr>
          <a:xfrm>
            <a:off x="3668315" y="2620665"/>
            <a:ext cx="5959079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рынка заведений 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общественного питания Москвы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C4589C03-7D18-47B1-B207-FB6C03121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1A56975-64EE-4925-8944-F50F14BC0D63}" type="slidenum">
              <a:rPr lang="ru-RU" altLang="ru-RU" smtClean="0"/>
              <a:pPr>
                <a:defRPr/>
              </a:pPr>
              <a:t>1</a:t>
            </a:fld>
            <a:endParaRPr lang="ru-RU" altLang="ru-RU" dirty="0"/>
          </a:p>
        </p:txBody>
      </p:sp>
    </p:spTree>
    <p:extLst>
      <p:ext uri="{BB962C8B-B14F-4D97-AF65-F5344CB8AC3E}">
        <p14:creationId xmlns="" xmlns:p14="http://schemas.microsoft.com/office/powerpoint/2010/main" val="336444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27926" y="5805391"/>
            <a:ext cx="71620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Самый высокий рейтинг заведений по округам в ЦАО - 4,4. Самый низкий ЮВАО - 4,1.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рейтинга заведений по округам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3988" y="1309688"/>
            <a:ext cx="7058025" cy="423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85076" y="5814916"/>
            <a:ext cx="71620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Улицы проспект Мира и Профсоюзная улица являются самыми популярными. На них больше всего ресторанов, кафе и кофеен.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63215"/>
            <a:ext cx="9905999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распределения количества заведений 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их категорий по улицам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 descr="D:\Мои документы\Downloads\newplot (9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7213" y="995364"/>
            <a:ext cx="8939212" cy="47742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85076" y="5786341"/>
            <a:ext cx="71620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Самый высокий средний чек в ЦАО и ЗАО - 1000 рублей. Самый низкий средний чек в ЮВАО - в районе 450 рублей.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медианной оценки среднего чека по округам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924254"/>
            <a:ext cx="7562849" cy="4724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3799" cy="6858000"/>
          </a:xfrm>
          <a:prstGeom prst="rect">
            <a:avLst/>
          </a:prstGeom>
        </p:spPr>
      </p:pic>
      <p:pic>
        <p:nvPicPr>
          <p:cNvPr id="10" name="Picture 1" descr="C:\Users\VasilevykhNA\Desktop\map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78" y="4869161"/>
            <a:ext cx="1115078" cy="1275852"/>
          </a:xfrm>
          <a:prstGeom prst="rect">
            <a:avLst/>
          </a:prstGeom>
          <a:noFill/>
        </p:spPr>
      </p:pic>
      <p:sp>
        <p:nvSpPr>
          <p:cNvPr id="7" name="Прямоугольник 6"/>
          <p:cNvSpPr/>
          <p:nvPr/>
        </p:nvSpPr>
        <p:spPr>
          <a:xfrm>
            <a:off x="3668315" y="2620665"/>
            <a:ext cx="5959079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Дополнительно.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Рекомендации по открытию 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новой кофейни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C4589C03-7D18-47B1-B207-FB6C03121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1A56975-64EE-4925-8944-F50F14BC0D63}" type="slidenum">
              <a:rPr lang="ru-RU" altLang="ru-RU" smtClean="0"/>
              <a:pPr>
                <a:defRPr/>
              </a:pPr>
              <a:t>13</a:t>
            </a:fld>
            <a:endParaRPr lang="ru-RU" altLang="ru-RU" dirty="0"/>
          </a:p>
        </p:txBody>
      </p:sp>
    </p:spTree>
    <p:extLst>
      <p:ext uri="{BB962C8B-B14F-4D97-AF65-F5344CB8AC3E}">
        <p14:creationId xmlns="" xmlns:p14="http://schemas.microsoft.com/office/powerpoint/2010/main" val="336444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Открытие новой кофейни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55600" y="1157896"/>
            <a:ext cx="934719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defRPr/>
            </a:pP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Рекомендации:</a:t>
            </a:r>
          </a:p>
          <a:p>
            <a:pPr algn="just">
              <a:spcBef>
                <a:spcPts val="600"/>
              </a:spcBef>
              <a:defRPr/>
            </a:pP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вариант.</a:t>
            </a:r>
          </a:p>
          <a:p>
            <a:pPr algn="just">
              <a:spcBef>
                <a:spcPts val="600"/>
              </a:spcBef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Открыть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кофейню в ЦАО с круглосуточным режимом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работы.</a:t>
            </a:r>
          </a:p>
          <a:p>
            <a:pPr algn="just">
              <a:spcBef>
                <a:spcPts val="600"/>
              </a:spcBef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центре города большая проходимость, особенно в выходные дни и очень мало круглосуточных кофеен. Да, будет конкуренция с сетевыми кофейнями Шоколадница и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Кофемания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но уверен, снизив стоимость чашки кофе до средней стоимости до 150-170 рублей, кофейня будет конкурентоспособна. Да и кофейня в ЦАО реализует все мечты основателей фонда.</a:t>
            </a:r>
          </a:p>
          <a:p>
            <a:pPr algn="just">
              <a:spcBef>
                <a:spcPts val="600"/>
              </a:spcBef>
              <a:defRPr/>
            </a:pP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defRPr/>
            </a:pP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defRPr/>
            </a:pP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вариант (или продолжение в виде расширения после открытия кофейни в ЦАО).</a:t>
            </a:r>
            <a:endParaRPr lang="ru-RU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Открыть круглосуточную кофейню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ЗАО. 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ЗАО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очень низкие рейтинги кофеен, их не так много, а тех которые работают круглосуточно почти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нет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При этом стоимость кофе равна стоимости кофе в ЦАО. В целом, снизив среднюю стоимость чашки кофе до 170 рублей а также следив за качеством кофе, сервиса и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тд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можно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сделать крутую и доступную кофейню. 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384951" y="5643466"/>
            <a:ext cx="39774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окраинах города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меньше кофеен,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чем ближе к центру, тем кофеен становиться больше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1614" y="1323975"/>
            <a:ext cx="3939249" cy="42005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4125" y="1304924"/>
            <a:ext cx="3562261" cy="416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905375" y="5519142"/>
            <a:ext cx="4800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Круглосуточные кофейни чаще всего находятся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 ЦАО и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это сетевые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Шоколадница и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Кофемания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. На окраинах города расположены кофейни сети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Wild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Bean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09550" y="877590"/>
            <a:ext cx="44100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Месторасположение кофеен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076825" y="849015"/>
            <a:ext cx="44100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Круглосуточные кофейни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Открытие новой кофейни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546876" y="5157691"/>
            <a:ext cx="39774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Самые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высокие рейтинг кофеен в ЦАО и СЗАО. Отметим, что рейтинг кофеен во всех округах больше 4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172074" y="5042892"/>
            <a:ext cx="42195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Самые дорогая чашка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капучино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в ЗАО, ЦАО и ЮЗАО - выше 180 рублей. 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spcBef>
                <a:spcPct val="0"/>
              </a:spcBef>
              <a:defRPr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остальных округах стоимость в районе 150-170 рублей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381000" y="972840"/>
            <a:ext cx="44100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Средний рейтинг кофеен по округам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086350" y="944265"/>
            <a:ext cx="44100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Средняя стоимость чашки </a:t>
            </a:r>
            <a:r>
              <a:rPr lang="ru-RU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капучино</a:t>
            </a: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по округам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Открытие новой кофейни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289" y="1785939"/>
            <a:ext cx="4376736" cy="30002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10164" y="1790700"/>
            <a:ext cx="4501472" cy="300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83551" y="1610563"/>
            <a:ext cx="900265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Инвесторы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 фонда «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Shut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Take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Money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 решили попробовать себя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новой области и открыть заведение общественного питания в Москве. Заказчики ещё не знают, что это будет за место: кафе, ресторан, пиццерия, паб или бар, — и какими будут расположение, меню и цены.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рынка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заведений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общественного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питания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Москвы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xmlns="" id="{A6391BFD-128E-4695-8DAA-5694A6E1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7150" y="6492877"/>
            <a:ext cx="2228850" cy="365123"/>
          </a:xfrm>
        </p:spPr>
        <p:txBody>
          <a:bodyPr/>
          <a:lstStyle/>
          <a:p>
            <a:fld id="{B6F15528-21DE-4FAA-801E-634DDDAF4B2B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457976" y="3541616"/>
            <a:ext cx="900265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 </a:t>
            </a:r>
          </a:p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Подготовить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рынка общественного питания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Москвы, найти интересные особенности и презентовать полученные результаты, которые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будущем помогут в выборе подходящего инвесторам места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spcBef>
                <a:spcPct val="0"/>
              </a:spcBef>
              <a:defRPr/>
            </a:pP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ct val="0"/>
              </a:spcBef>
              <a:defRPr/>
            </a:pP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Дополнительно:</a:t>
            </a:r>
          </a:p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Детальное исследование: открытие кофейни. Проанализировать рынок кофеен и дать рекомендации по открытию.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17500" y="1243621"/>
            <a:ext cx="9347199" cy="5186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defRPr/>
            </a:pP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Больше 50% рынка занимают кафе – 2322 и рестораны – 1966. Меньше всего булочных – 252.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В категориях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бар,паб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ресторан больше всего медианное значение посадочных мест – 80. Меньше всего в булочных – 49.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Не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сетевые заведения занимают 62% рынка, сетевые - 38%.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Чаще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всего сетевыми являются заведения категорий кафе, кофейня и ресторан. Реже всего - столовая и булочная.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Топовым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заведением считается Шоколадница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Топовыми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категориями считаются кофейни, пиццерии и кафе.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Самое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большое количество заведений в ЦАО. В остальных округах кроме СЗАО примерно равное количество заведений.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Средний рейтинг по категориям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выше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Самый лучший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рейтинг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 категории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бар,паб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- 4,4.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Самый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высокий рейтинг заведений по округам в ЦАО - 4,4. Самый низкий ЮВАО - 4,1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Улицы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проспект Мира и Профсоюзная улица являются самыми популярными. На них больше всего ресторанов, кафе и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кофеен.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Самый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высокий средний чек в ЦАО и ЗАО - 1000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рублей. Самый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низкий средний чек в ЮВАО - в районе 450 рублей.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рынка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заведений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общественного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питания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Москвы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рынка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заведений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общественного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питания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Москвы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17500" y="1243621"/>
            <a:ext cx="9347199" cy="5186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defRPr/>
            </a:pP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Больше 50% рынка занимают кафе – 2322 и рестораны – 1966. Меньше всего булочных – 252.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В категориях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бар,паб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ресторан больше всего медианное значение посадочных мест – 80. Меньше всего в булочных – 49.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Не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сетевые заведения занимают 62% рынка, сетевые - 38%.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Чаще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всего сетевыми являются заведения категорий кафе, кофейня и ресторан. Реже всего - столовая и булочная.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Топовым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заведением считается Шоколадница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Топовыми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категориями считаются кофейни, пиццерии и кафе.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Самое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большое количество заведений в ЦАО. В остальных округах кроме СЗАО примерно равное количество заведений.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Средний рейтинг по категориям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выше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Самый лучший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рейтинг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 категории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бар,паб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- 4,4.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Самый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высокий рейтинг заведений по округам в ЦАО - 4,4. Самый низкий ЮВАО - 4,1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Улицы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проспект Мира и Профсоюзная улица являются самыми популярными. На них больше всего ресторанов, кафе и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кофейнь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Самый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высокий средний чек в ЦАО и ЗАО - 1000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рублей. Самый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низкий средний чек в ЮВАО - в районе 450 рублей.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5372099" y="1630266"/>
            <a:ext cx="422910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Больше 50% рынка занимают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2322 кафе и 1966 ресторанов. </a:t>
            </a:r>
          </a:p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Меньше всего, примерно 3% рынка, занимают 252 булочных.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7" name="Picture 3" descr="C:\Users\TaruninMY\Desktop\newplo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1157288"/>
            <a:ext cx="4658169" cy="2490788"/>
          </a:xfrm>
          <a:prstGeom prst="rect">
            <a:avLst/>
          </a:prstGeom>
          <a:noFill/>
        </p:spPr>
      </p:pic>
      <p:sp>
        <p:nvSpPr>
          <p:cNvPr id="6" name="Прямоугольник 5"/>
          <p:cNvSpPr/>
          <p:nvPr/>
        </p:nvSpPr>
        <p:spPr>
          <a:xfrm>
            <a:off x="0" y="258465"/>
            <a:ext cx="9905999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количества объектов общественного питания </a:t>
            </a:r>
            <a:b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посадочных мест по категориям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 descr="D:\Мои документы\Downloads\newplot (1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8625" y="3748088"/>
            <a:ext cx="4668791" cy="2547937"/>
          </a:xfrm>
          <a:prstGeom prst="rect">
            <a:avLst/>
          </a:prstGeom>
          <a:noFill/>
        </p:spPr>
      </p:pic>
      <p:sp>
        <p:nvSpPr>
          <p:cNvPr id="8" name="Прямоугольник 7"/>
          <p:cNvSpPr/>
          <p:nvPr/>
        </p:nvSpPr>
        <p:spPr>
          <a:xfrm>
            <a:off x="5423676" y="4186140"/>
            <a:ext cx="402512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категориях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бар,паб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ресторан больше всего медианное значение посадочных мест – 80. Меньше всего в булочных – 49.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5906276" y="1687416"/>
            <a:ext cx="37838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 сетевые заведения занимают 62% рынка, сетевые - 38%.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количества сетевых и несетевых заведений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5" name="Picture 3" descr="D:\Мои документы\Downloads\newplot (3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5899" y="776289"/>
            <a:ext cx="5537591" cy="2957512"/>
          </a:xfrm>
          <a:prstGeom prst="rect">
            <a:avLst/>
          </a:prstGeom>
          <a:noFill/>
        </p:spPr>
      </p:pic>
      <p:pic>
        <p:nvPicPr>
          <p:cNvPr id="3076" name="Picture 4" descr="D:\Мои документы\Downloads\newplot (4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1938" y="3557588"/>
            <a:ext cx="5119687" cy="2734319"/>
          </a:xfrm>
          <a:prstGeom prst="rect">
            <a:avLst/>
          </a:prstGeom>
          <a:noFill/>
        </p:spPr>
      </p:pic>
      <p:sp>
        <p:nvSpPr>
          <p:cNvPr id="7" name="Прямоугольник 6"/>
          <p:cNvSpPr/>
          <p:nvPr/>
        </p:nvSpPr>
        <p:spPr>
          <a:xfrm>
            <a:off x="5877701" y="4040091"/>
            <a:ext cx="378382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Чаще всего сетевыми являются заведения категорий кафе, кофейня и ресторан. Реже всего - столовая и булочная.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328050" y="6148291"/>
            <a:ext cx="59967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Топовым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заведением считается Шоколадница.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количества сетевых заведений по названию заведения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D:\Мои документы\Downloads\newplot (5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9088" y="947738"/>
            <a:ext cx="9205911" cy="491668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5781675" y="2585941"/>
            <a:ext cx="39243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Самое большое количество заведений в ЦАО. В остальных округах кроме СЗАО примерно равное количество заведений.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количества заведений по каждому округу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D:\Мои документы\Downloads\newplot (6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5764" y="928689"/>
            <a:ext cx="5272086" cy="2739406"/>
          </a:xfrm>
          <a:prstGeom prst="rect">
            <a:avLst/>
          </a:prstGeom>
          <a:noFill/>
        </p:spPr>
      </p:pic>
      <p:pic>
        <p:nvPicPr>
          <p:cNvPr id="6" name="Picture 2" descr="D:\Мои документы\Downloads\newplot (7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2888" y="3662363"/>
            <a:ext cx="5377080" cy="287178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051826" y="5776816"/>
            <a:ext cx="58634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Средний рейтинг по категориям выше 4.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ct val="0"/>
              </a:spcBef>
              <a:defRPr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Самый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лучший рейтинг у категории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бар,паб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4.4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58465"/>
            <a:ext cx="99059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рейтингов категорий заведений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7" name="Picture 3" descr="D:\Мои документы\Downloads\newplot (8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8969" y="828675"/>
            <a:ext cx="8865055" cy="473464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929</Words>
  <Application>Microsoft Office PowerPoint</Application>
  <PresentationFormat>Лист A4 (210x297 мм)</PresentationFormat>
  <Paragraphs>83</Paragraphs>
  <Slides>16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Тякотева Алена Игоревна</dc:creator>
  <cp:lastModifiedBy>TaruninMY</cp:lastModifiedBy>
  <cp:revision>50</cp:revision>
  <dcterms:created xsi:type="dcterms:W3CDTF">2023-04-21T08:26:23Z</dcterms:created>
  <dcterms:modified xsi:type="dcterms:W3CDTF">2023-06-15T13:32:15Z</dcterms:modified>
</cp:coreProperties>
</file>

<file path=docProps/thumbnail.jpeg>
</file>